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sldIdLst>
    <p:sldId id="272" r:id="rId2"/>
    <p:sldId id="273" r:id="rId3"/>
    <p:sldId id="280" r:id="rId4"/>
    <p:sldId id="279" r:id="rId5"/>
    <p:sldId id="257" r:id="rId6"/>
    <p:sldId id="258" r:id="rId7"/>
    <p:sldId id="275" r:id="rId8"/>
    <p:sldId id="276" r:id="rId9"/>
    <p:sldId id="259" r:id="rId10"/>
    <p:sldId id="260" r:id="rId11"/>
    <p:sldId id="282" r:id="rId12"/>
    <p:sldId id="278" r:id="rId13"/>
    <p:sldId id="261" r:id="rId14"/>
    <p:sldId id="277" r:id="rId15"/>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15B1F"/>
    <a:srgbClr val="F7D5AF"/>
    <a:srgbClr val="F1B675"/>
    <a:srgbClr val="FF2121"/>
    <a:srgbClr val="EE9716"/>
    <a:srgbClr val="96581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718" autoAdjust="0"/>
  </p:normalViewPr>
  <p:slideViewPr>
    <p:cSldViewPr>
      <p:cViewPr varScale="1">
        <p:scale>
          <a:sx n="42" d="100"/>
          <a:sy n="42" d="100"/>
        </p:scale>
        <p:origin x="-114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0C0CF97C-4122-4217-A0EA-04F84BFA1973}" type="datetimeFigureOut">
              <a:rPr lang="uk-UA" smtClean="0"/>
              <a:pPr/>
              <a:t>04.11.2014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54A74E4F-78CA-49C5-8B1C-608A84922EDB}" type="slidenum">
              <a:rPr lang="uk-UA" smtClean="0"/>
              <a:pPr/>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0C0CF97C-4122-4217-A0EA-04F84BFA1973}" type="datetimeFigureOut">
              <a:rPr lang="uk-UA" smtClean="0"/>
              <a:pPr/>
              <a:t>04.11.2014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54A74E4F-78CA-49C5-8B1C-608A84922EDB}" type="slidenum">
              <a:rPr lang="uk-UA" smtClean="0"/>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0C0CF97C-4122-4217-A0EA-04F84BFA1973}" type="datetimeFigureOut">
              <a:rPr lang="uk-UA" smtClean="0"/>
              <a:pPr/>
              <a:t>04.11.2014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54A74E4F-78CA-49C5-8B1C-608A84922EDB}" type="slidenum">
              <a:rPr lang="uk-UA" smtClean="0"/>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0C0CF97C-4122-4217-A0EA-04F84BFA1973}" type="datetimeFigureOut">
              <a:rPr lang="uk-UA" smtClean="0"/>
              <a:pPr/>
              <a:t>04.11.2014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54A74E4F-78CA-49C5-8B1C-608A84922EDB}" type="slidenum">
              <a:rPr lang="uk-UA" smtClean="0"/>
              <a:pPr/>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C0CF97C-4122-4217-A0EA-04F84BFA1973}" type="datetimeFigureOut">
              <a:rPr lang="uk-UA" smtClean="0"/>
              <a:pPr/>
              <a:t>04.11.2014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54A74E4F-78CA-49C5-8B1C-608A84922EDB}" type="slidenum">
              <a:rPr lang="uk-UA" smtClean="0"/>
              <a:pPr/>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0C0CF97C-4122-4217-A0EA-04F84BFA1973}" type="datetimeFigureOut">
              <a:rPr lang="uk-UA" smtClean="0"/>
              <a:pPr/>
              <a:t>04.11.2014</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54A74E4F-78CA-49C5-8B1C-608A84922EDB}" type="slidenum">
              <a:rPr lang="uk-UA" smtClean="0"/>
              <a:pPr/>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0C0CF97C-4122-4217-A0EA-04F84BFA1973}" type="datetimeFigureOut">
              <a:rPr lang="uk-UA" smtClean="0"/>
              <a:pPr/>
              <a:t>04.11.2014</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54A74E4F-78CA-49C5-8B1C-608A84922EDB}" type="slidenum">
              <a:rPr lang="uk-UA" smtClean="0"/>
              <a:pPr/>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0C0CF97C-4122-4217-A0EA-04F84BFA1973}" type="datetimeFigureOut">
              <a:rPr lang="uk-UA" smtClean="0"/>
              <a:pPr/>
              <a:t>04.11.2014</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54A74E4F-78CA-49C5-8B1C-608A84922EDB}" type="slidenum">
              <a:rPr lang="uk-UA" smtClean="0"/>
              <a:pPr/>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C0CF97C-4122-4217-A0EA-04F84BFA1973}" type="datetimeFigureOut">
              <a:rPr lang="uk-UA" smtClean="0"/>
              <a:pPr/>
              <a:t>04.11.2014</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54A74E4F-78CA-49C5-8B1C-608A84922EDB}" type="slidenum">
              <a:rPr lang="uk-UA" smtClean="0"/>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C0CF97C-4122-4217-A0EA-04F84BFA1973}" type="datetimeFigureOut">
              <a:rPr lang="uk-UA" smtClean="0"/>
              <a:pPr/>
              <a:t>04.11.2014</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54A74E4F-78CA-49C5-8B1C-608A84922EDB}" type="slidenum">
              <a:rPr lang="uk-UA" smtClean="0"/>
              <a:pPr/>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C0CF97C-4122-4217-A0EA-04F84BFA1973}" type="datetimeFigureOut">
              <a:rPr lang="uk-UA" smtClean="0"/>
              <a:pPr/>
              <a:t>04.11.2014</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54A74E4F-78CA-49C5-8B1C-608A84922EDB}" type="slidenum">
              <a:rPr lang="uk-UA" smtClean="0"/>
              <a:pPr/>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0CF97C-4122-4217-A0EA-04F84BFA1973}" type="datetimeFigureOut">
              <a:rPr lang="uk-UA" smtClean="0"/>
              <a:pPr/>
              <a:t>04.11.2014</a:t>
            </a:fld>
            <a:endParaRPr lang="uk-UA"/>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A74E4F-78CA-49C5-8B1C-608A84922EDB}" type="slidenum">
              <a:rPr lang="uk-UA" smtClean="0"/>
              <a:pPr/>
              <a:t>‹#›</a:t>
            </a:fld>
            <a:endParaRPr lang="uk-UA"/>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7.xml"/><Relationship Id="rId6" Type="http://schemas.openxmlformats.org/officeDocument/2006/relationships/image" Target="../media/image21.jpeg"/><Relationship Id="rId5" Type="http://schemas.openxmlformats.org/officeDocument/2006/relationships/image" Target="../media/image20.jpeg"/><Relationship Id="rId4" Type="http://schemas.openxmlformats.org/officeDocument/2006/relationships/image" Target="../media/image19.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8596" y="500042"/>
            <a:ext cx="8358246" cy="1754326"/>
          </a:xfrm>
          <a:prstGeom prst="rect">
            <a:avLst/>
          </a:prstGeom>
          <a:noFill/>
          <a:effectLst/>
        </p:spPr>
        <p:txBody>
          <a:bodyPr wrap="square" rtlCol="0">
            <a:spAutoFit/>
          </a:bodyPr>
          <a:lstStyle/>
          <a:p>
            <a:pPr algn="ctr"/>
            <a:r>
              <a:rPr lang="uk-UA" sz="48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reflection blurRad="6350" stA="55000" endA="300" endPos="45500" dir="5400000" sy="-100000" algn="bl" rotWithShape="0"/>
                </a:effectLst>
              </a:rPr>
              <a:t>Палацово-паркові комплекси.</a:t>
            </a:r>
            <a:br>
              <a:rPr lang="uk-UA" sz="48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reflection blurRad="6350" stA="55000" endA="300" endPos="45500" dir="5400000" sy="-100000" algn="bl" rotWithShape="0"/>
                </a:effectLst>
              </a:rPr>
            </a:br>
            <a:r>
              <a:rPr lang="uk-UA" sz="6000" b="1" dirty="0" err="1"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reflection blurRad="6350" stA="55000" endA="300" endPos="45500" dir="5400000" sy="-100000" algn="bl" rotWithShape="0"/>
                </a:effectLst>
              </a:rPr>
              <a:t>Шарівка</a:t>
            </a:r>
            <a:endParaRPr lang="uk-UA" sz="48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reflection blurRad="6350" stA="55000" endA="300" endPos="45500" dir="5400000" sy="-100000" algn="bl" rotWithShape="0"/>
              </a:effectLst>
            </a:endParaRPr>
          </a:p>
        </p:txBody>
      </p:sp>
      <p:sp>
        <p:nvSpPr>
          <p:cNvPr id="19458" name="AutoShape 2" descr="http://static.iloveukraine.com.ua/p/0/91/91155/a274263d1e017e4b56d6987ea1d897ce_600x1000.jpg"/>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uk-UA"/>
          </a:p>
        </p:txBody>
      </p:sp>
      <p:pic>
        <p:nvPicPr>
          <p:cNvPr id="19459" name="Picture 3" descr="C:\Users\user\Desktop\Ванюша\thumb-item-523x340-e5ce.jpg"/>
          <p:cNvPicPr>
            <a:picLocks noChangeAspect="1" noChangeArrowheads="1"/>
          </p:cNvPicPr>
          <p:nvPr/>
        </p:nvPicPr>
        <p:blipFill>
          <a:blip r:embed="rId2"/>
          <a:srcRect/>
          <a:stretch>
            <a:fillRect/>
          </a:stretch>
        </p:blipFill>
        <p:spPr bwMode="auto">
          <a:xfrm>
            <a:off x="1219842" y="2143116"/>
            <a:ext cx="6592254" cy="4286280"/>
          </a:xfrm>
          <a:prstGeom prst="rect">
            <a:avLst/>
          </a:prstGeom>
          <a:noFill/>
          <a:effectLst>
            <a:softEdge rad="635000"/>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357158" y="642918"/>
            <a:ext cx="3714776" cy="5632311"/>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2400" b="1" i="0" u="none" strike="noStrike" normalizeH="0" baseline="0" dirty="0" smtClean="0">
                <a:ln w="18415" cmpd="sng">
                  <a:solidFill>
                    <a:srgbClr val="FFFFFF"/>
                  </a:solidFill>
                  <a:prstDash val="solid"/>
                </a:ln>
                <a:solidFill>
                  <a:srgbClr val="FFFF00"/>
                </a:solidFill>
                <a:latin typeface="Calibri" pitchFamily="34" charset="0"/>
                <a:ea typeface="Times New Roman" pitchFamily="18" charset="0"/>
                <a:cs typeface="Times New Roman" pitchFamily="18" charset="0"/>
              </a:rPr>
              <a:t>Навіть на сьогодні інтер’єр Палацу надзвичайно багатий.</a:t>
            </a:r>
            <a:r>
              <a:rPr kumimoji="0" lang="uk-UA" sz="2400" i="0" u="none" strike="noStrike" normalizeH="0" baseline="0" dirty="0" smtClean="0">
                <a:ln w="18415" cmpd="sng">
                  <a:solidFill>
                    <a:srgbClr val="FFFFFF"/>
                  </a:solidFill>
                  <a:prstDash val="solid"/>
                </a:ln>
                <a:solidFill>
                  <a:srgbClr val="FFFFFF"/>
                </a:solidFill>
                <a:latin typeface="Calibri" pitchFamily="34" charset="0"/>
                <a:ea typeface="Times New Roman" pitchFamily="18" charset="0"/>
                <a:cs typeface="Times New Roman" pitchFamily="18" charset="0"/>
              </a:rPr>
              <a:t/>
            </a:r>
            <a:br>
              <a:rPr kumimoji="0" lang="uk-UA" sz="2400" i="0" u="none" strike="noStrike" normalizeH="0" baseline="0" dirty="0" smtClean="0">
                <a:ln w="18415" cmpd="sng">
                  <a:solidFill>
                    <a:srgbClr val="FFFFFF"/>
                  </a:solidFill>
                  <a:prstDash val="solid"/>
                </a:ln>
                <a:solidFill>
                  <a:srgbClr val="FFFFFF"/>
                </a:solidFill>
                <a:latin typeface="Calibri" pitchFamily="34" charset="0"/>
                <a:ea typeface="Times New Roman" pitchFamily="18" charset="0"/>
                <a:cs typeface="Times New Roman" pitchFamily="18" charset="0"/>
              </a:rPr>
            </a:br>
            <a:r>
              <a:rPr kumimoji="0" lang="uk-UA" sz="2400" i="0" u="none" strike="noStrike" normalizeH="0" baseline="0" dirty="0" smtClean="0">
                <a:ln w="18415" cmpd="sng">
                  <a:solidFill>
                    <a:srgbClr val="FFFFFF"/>
                  </a:solidFill>
                  <a:prstDash val="solid"/>
                </a:ln>
                <a:solidFill>
                  <a:srgbClr val="FFFFFF"/>
                </a:solidFill>
                <a:latin typeface="Calibri" pitchFamily="34" charset="0"/>
                <a:ea typeface="Times New Roman" pitchFamily="18" charset="0"/>
                <a:cs typeface="Times New Roman" pitchFamily="18" charset="0"/>
              </a:rPr>
              <a:t>У баштах є виходи на видові площадки.</a:t>
            </a:r>
            <a:br>
              <a:rPr kumimoji="0" lang="uk-UA" sz="2400" i="0" u="none" strike="noStrike" normalizeH="0" baseline="0" dirty="0" smtClean="0">
                <a:ln w="18415" cmpd="sng">
                  <a:solidFill>
                    <a:srgbClr val="FFFFFF"/>
                  </a:solidFill>
                  <a:prstDash val="solid"/>
                </a:ln>
                <a:solidFill>
                  <a:srgbClr val="FFFFFF"/>
                </a:solidFill>
                <a:latin typeface="Calibri" pitchFamily="34" charset="0"/>
                <a:ea typeface="Times New Roman" pitchFamily="18" charset="0"/>
                <a:cs typeface="Times New Roman" pitchFamily="18" charset="0"/>
              </a:rPr>
            </a:br>
            <a:r>
              <a:rPr kumimoji="0" lang="uk-UA" sz="2400" i="0" u="none" strike="noStrike" normalizeH="0" baseline="0" dirty="0" smtClean="0">
                <a:ln w="18415" cmpd="sng">
                  <a:solidFill>
                    <a:srgbClr val="FFFFFF"/>
                  </a:solidFill>
                  <a:prstDash val="solid"/>
                </a:ln>
                <a:solidFill>
                  <a:srgbClr val="FFFFFF"/>
                </a:solidFill>
                <a:latin typeface="Calibri" pitchFamily="34" charset="0"/>
                <a:ea typeface="Times New Roman" pitchFamily="18" charset="0"/>
                <a:cs typeface="Times New Roman" pitchFamily="18" charset="0"/>
              </a:rPr>
              <a:t>У палаці три зали та 26 кімнат, які були багато оздоблені.</a:t>
            </a:r>
            <a:br>
              <a:rPr kumimoji="0" lang="uk-UA" sz="2400" i="0" u="none" strike="noStrike" normalizeH="0" baseline="0" dirty="0" smtClean="0">
                <a:ln w="18415" cmpd="sng">
                  <a:solidFill>
                    <a:srgbClr val="FFFFFF"/>
                  </a:solidFill>
                  <a:prstDash val="solid"/>
                </a:ln>
                <a:solidFill>
                  <a:srgbClr val="FFFFFF"/>
                </a:solidFill>
                <a:latin typeface="Calibri" pitchFamily="34" charset="0"/>
                <a:ea typeface="Times New Roman" pitchFamily="18" charset="0"/>
                <a:cs typeface="Times New Roman" pitchFamily="18" charset="0"/>
              </a:rPr>
            </a:br>
            <a:r>
              <a:rPr kumimoji="0" lang="uk-UA" sz="2400" i="0" u="none" strike="noStrike" normalizeH="0" baseline="0" dirty="0" smtClean="0">
                <a:ln w="18415" cmpd="sng">
                  <a:solidFill>
                    <a:srgbClr val="FFFFFF"/>
                  </a:solidFill>
                  <a:prstDash val="solid"/>
                </a:ln>
                <a:solidFill>
                  <a:srgbClr val="FFFFFF"/>
                </a:solidFill>
                <a:latin typeface="Calibri" pitchFamily="34" charset="0"/>
                <a:ea typeface="Times New Roman" pitchFamily="18" charset="0"/>
                <a:cs typeface="Times New Roman" pitchFamily="18" charset="0"/>
              </a:rPr>
              <a:t>Зберігся кабінет власника, який вражає внутрішнім інтер'єром бібліотеки, меблями, ліпленням, розписами, дубовими панелями та камінами з кахлем художньої роботи.</a:t>
            </a:r>
            <a:endParaRPr kumimoji="0" lang="uk-UA" sz="4000" i="0" u="none" strike="noStrike" normalizeH="0" baseline="0" dirty="0" smtClean="0">
              <a:ln w="18415" cmpd="sng">
                <a:solidFill>
                  <a:srgbClr val="FFFFFF"/>
                </a:solidFill>
                <a:prstDash val="solid"/>
              </a:ln>
              <a:solidFill>
                <a:srgbClr val="FFFFFF"/>
              </a:solidFill>
              <a:latin typeface="Arial" pitchFamily="34" charset="0"/>
              <a:cs typeface="Arial" pitchFamily="34" charset="0"/>
            </a:endParaRPr>
          </a:p>
        </p:txBody>
      </p:sp>
      <p:pic>
        <p:nvPicPr>
          <p:cNvPr id="15361" name="Picture 1" descr="C:\Users\user\Desktop\Ванюша\sharovka4.jpg"/>
          <p:cNvPicPr>
            <a:picLocks noChangeAspect="1" noChangeArrowheads="1"/>
          </p:cNvPicPr>
          <p:nvPr/>
        </p:nvPicPr>
        <p:blipFill>
          <a:blip r:embed="rId2"/>
          <a:srcRect/>
          <a:stretch>
            <a:fillRect/>
          </a:stretch>
        </p:blipFill>
        <p:spPr bwMode="auto">
          <a:xfrm>
            <a:off x="4143373" y="428604"/>
            <a:ext cx="4643470" cy="6084625"/>
          </a:xfrm>
          <a:prstGeom prst="rect">
            <a:avLst/>
          </a:prstGeom>
          <a:noFill/>
        </p:spPr>
      </p:pic>
      <p:pic>
        <p:nvPicPr>
          <p:cNvPr id="4" name="Picture 1" descr="C:\Users\user\Desktop\Ванюша\sharovka4.jpg"/>
          <p:cNvPicPr>
            <a:picLocks noChangeAspect="1" noChangeArrowheads="1"/>
          </p:cNvPicPr>
          <p:nvPr/>
        </p:nvPicPr>
        <p:blipFill>
          <a:blip r:embed="rId2"/>
          <a:srcRect/>
          <a:stretch>
            <a:fillRect/>
          </a:stretch>
        </p:blipFill>
        <p:spPr bwMode="auto">
          <a:xfrm>
            <a:off x="4581524" y="933470"/>
            <a:ext cx="3804857" cy="5067298"/>
          </a:xfrm>
          <a:prstGeom prst="rect">
            <a:avLst/>
          </a:prstGeom>
          <a:ln w="228600" cap="sq" cmpd="thickThin">
            <a:solidFill>
              <a:srgbClr val="000000"/>
            </a:solidFill>
            <a:prstDash val="solid"/>
            <a:miter lim="800000"/>
          </a:ln>
          <a:effectLst>
            <a:innerShdw blurRad="76200">
              <a:srgbClr val="000000"/>
            </a:innerShdw>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user\Desktop\Ванюша\DSC00557_(1).jpg"/>
          <p:cNvPicPr>
            <a:picLocks noChangeAspect="1" noChangeArrowheads="1"/>
          </p:cNvPicPr>
          <p:nvPr/>
        </p:nvPicPr>
        <p:blipFill>
          <a:blip r:embed="rId2"/>
          <a:srcRect/>
          <a:stretch>
            <a:fillRect/>
          </a:stretch>
        </p:blipFill>
        <p:spPr bwMode="auto">
          <a:xfrm>
            <a:off x="513759" y="714356"/>
            <a:ext cx="5286515" cy="4429156"/>
          </a:xfrm>
          <a:prstGeom prst="roundRect">
            <a:avLst>
              <a:gd name="adj" fmla="val 22819"/>
            </a:avLst>
          </a:prstGeom>
          <a:solidFill>
            <a:srgbClr val="FFFFFF">
              <a:shade val="85000"/>
            </a:srgbClr>
          </a:solidFill>
          <a:ln>
            <a:solidFill>
              <a:srgbClr val="915B1F"/>
            </a:solidFill>
          </a:ln>
          <a:effectLst>
            <a:reflection blurRad="12700" stA="38000" endPos="28000" dist="5000" dir="5400000" sy="-100000" algn="bl" rotWithShape="0"/>
          </a:effectLst>
        </p:spPr>
      </p:pic>
      <p:sp>
        <p:nvSpPr>
          <p:cNvPr id="3" name="TextBox 2"/>
          <p:cNvSpPr txBox="1"/>
          <p:nvPr/>
        </p:nvSpPr>
        <p:spPr>
          <a:xfrm>
            <a:off x="5857884" y="2214554"/>
            <a:ext cx="3000396" cy="1754326"/>
          </a:xfrm>
          <a:prstGeom prst="rect">
            <a:avLst/>
          </a:prstGeom>
          <a:noFill/>
        </p:spPr>
        <p:txBody>
          <a:bodyPr wrap="square" rtlCol="0">
            <a:spAutoFit/>
          </a:bodyPr>
          <a:lstStyle/>
          <a:p>
            <a:r>
              <a:rPr lang="uk-UA" sz="54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Кабінет</a:t>
            </a:r>
            <a:br>
              <a:rPr lang="uk-UA" sz="54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br>
            <a:r>
              <a:rPr lang="uk-UA" sz="54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власника </a:t>
            </a:r>
            <a:endParaRPr lang="uk-UA" sz="54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1538" y="500042"/>
            <a:ext cx="6715172" cy="3693319"/>
          </a:xfrm>
          <a:prstGeom prst="rect">
            <a:avLst/>
          </a:prstGeom>
        </p:spPr>
        <p:txBody>
          <a:bodyPr wrap="square">
            <a:spAutoFit/>
          </a:bodyPr>
          <a:lstStyle/>
          <a:p>
            <a:pPr lvl="0" eaLnBrk="0" fontAlgn="base" hangingPunct="0">
              <a:spcBef>
                <a:spcPct val="0"/>
              </a:spcBef>
              <a:spcAft>
                <a:spcPct val="0"/>
              </a:spcAft>
            </a:pPr>
            <a:r>
              <a:rPr lang="uk-UA" b="1" dirty="0" smtClean="0">
                <a:solidFill>
                  <a:srgbClr val="F7D5AF"/>
                </a:solidFill>
                <a:latin typeface="Comic Sans MS" pitchFamily="66" charset="0"/>
                <a:ea typeface="Times New Roman" pitchFamily="18" charset="0"/>
                <a:cs typeface="Times New Roman" pitchFamily="18" charset="0"/>
              </a:rPr>
              <a:t>Велич палацу підсилює розкішний парк (70 га).</a:t>
            </a:r>
            <a:r>
              <a:rPr lang="uk-UA" dirty="0" smtClean="0">
                <a:solidFill>
                  <a:srgbClr val="F7D5AF"/>
                </a:solidFill>
                <a:latin typeface="Comic Sans MS" pitchFamily="66" charset="0"/>
                <a:ea typeface="Times New Roman" pitchFamily="18" charset="0"/>
                <a:cs typeface="Times New Roman" pitchFamily="18" charset="0"/>
              </a:rPr>
              <a:t> </a:t>
            </a:r>
            <a:r>
              <a:rPr lang="uk-UA" dirty="0" smtClean="0">
                <a:solidFill>
                  <a:srgbClr val="F1B675"/>
                </a:solidFill>
                <a:latin typeface="Comic Sans MS" pitchFamily="66" charset="0"/>
                <a:ea typeface="Times New Roman" pitchFamily="18" charset="0"/>
                <a:cs typeface="Times New Roman" pitchFamily="18" charset="0"/>
              </a:rPr>
              <a:t>Основою парку став природний дубовий гай з 300-500-річними дубами. Впорядкуванням парку займався відомий ландшафтний архітектор Георг </a:t>
            </a:r>
            <a:r>
              <a:rPr lang="uk-UA" dirty="0" err="1" smtClean="0">
                <a:solidFill>
                  <a:srgbClr val="F1B675"/>
                </a:solidFill>
                <a:latin typeface="Comic Sans MS" pitchFamily="66" charset="0"/>
                <a:ea typeface="Times New Roman" pitchFamily="18" charset="0"/>
                <a:cs typeface="Times New Roman" pitchFamily="18" charset="0"/>
              </a:rPr>
              <a:t>Куфальдт</a:t>
            </a:r>
            <a:r>
              <a:rPr lang="uk-UA" dirty="0" smtClean="0">
                <a:solidFill>
                  <a:srgbClr val="F1B675"/>
                </a:solidFill>
                <a:latin typeface="Comic Sans MS" pitchFamily="66" charset="0"/>
                <a:ea typeface="Times New Roman" pitchFamily="18" charset="0"/>
                <a:cs typeface="Times New Roman" pitchFamily="18" charset="0"/>
              </a:rPr>
              <a:t>, творець парку </a:t>
            </a:r>
            <a:r>
              <a:rPr lang="uk-UA" dirty="0" err="1" smtClean="0">
                <a:solidFill>
                  <a:srgbClr val="F1B675"/>
                </a:solidFill>
                <a:latin typeface="Comic Sans MS" pitchFamily="66" charset="0"/>
                <a:ea typeface="Times New Roman" pitchFamily="18" charset="0"/>
                <a:cs typeface="Times New Roman" pitchFamily="18" charset="0"/>
              </a:rPr>
              <a:t>Кадріорг</a:t>
            </a:r>
            <a:r>
              <a:rPr lang="uk-UA" dirty="0" smtClean="0">
                <a:solidFill>
                  <a:srgbClr val="F1B675"/>
                </a:solidFill>
                <a:latin typeface="Comic Sans MS" pitchFamily="66" charset="0"/>
                <a:ea typeface="Times New Roman" pitchFamily="18" charset="0"/>
                <a:cs typeface="Times New Roman" pitchFamily="18" charset="0"/>
              </a:rPr>
              <a:t> у м. Таллінні. Для ефекту перспективи автор залучив природний перепад висот парку до 32 м. На північному схилі балки на Цукровій горі знаходиться перлина парку унікальна алея із чотирма рядами старих лип, які мають вертикальні гілки.  </a:t>
            </a:r>
            <a:endParaRPr lang="uk-UA" sz="1100" dirty="0" smtClean="0">
              <a:solidFill>
                <a:srgbClr val="F1B675"/>
              </a:solidFill>
              <a:latin typeface="Comic Sans MS" pitchFamily="66" charset="0"/>
              <a:cs typeface="Arial" pitchFamily="34" charset="0"/>
            </a:endParaRPr>
          </a:p>
          <a:p>
            <a:pPr lvl="0" eaLnBrk="0" fontAlgn="base" hangingPunct="0">
              <a:spcBef>
                <a:spcPct val="0"/>
              </a:spcBef>
              <a:spcAft>
                <a:spcPct val="0"/>
              </a:spcAft>
            </a:pPr>
            <a:r>
              <a:rPr lang="uk-UA" dirty="0" smtClean="0">
                <a:solidFill>
                  <a:srgbClr val="F1B675"/>
                </a:solidFill>
                <a:latin typeface="Comic Sans MS" pitchFamily="66" charset="0"/>
                <a:ea typeface="Times New Roman" pitchFamily="18" charset="0"/>
                <a:cs typeface="Times New Roman" pitchFamily="18" charset="0"/>
              </a:rPr>
              <a:t>У парку росте понад 70 видів дерев та чагарників. Найбільше враження справляють спеціально</a:t>
            </a:r>
            <a:br>
              <a:rPr lang="uk-UA" dirty="0" smtClean="0">
                <a:solidFill>
                  <a:srgbClr val="F1B675"/>
                </a:solidFill>
                <a:latin typeface="Comic Sans MS" pitchFamily="66" charset="0"/>
                <a:ea typeface="Times New Roman" pitchFamily="18" charset="0"/>
                <a:cs typeface="Times New Roman" pitchFamily="18" charset="0"/>
              </a:rPr>
            </a:br>
            <a:r>
              <a:rPr lang="uk-UA" dirty="0" smtClean="0">
                <a:solidFill>
                  <a:srgbClr val="F1B675"/>
                </a:solidFill>
                <a:latin typeface="Comic Sans MS" pitchFamily="66" charset="0"/>
                <a:ea typeface="Times New Roman" pitchFamily="18" charset="0"/>
                <a:cs typeface="Times New Roman" pitchFamily="18" charset="0"/>
              </a:rPr>
              <a:t>підібрані хвойні дерева, які у поєднанні з дубами,</a:t>
            </a:r>
            <a:br>
              <a:rPr lang="uk-UA" dirty="0" smtClean="0">
                <a:solidFill>
                  <a:srgbClr val="F1B675"/>
                </a:solidFill>
                <a:latin typeface="Comic Sans MS" pitchFamily="66" charset="0"/>
                <a:ea typeface="Times New Roman" pitchFamily="18" charset="0"/>
                <a:cs typeface="Times New Roman" pitchFamily="18" charset="0"/>
              </a:rPr>
            </a:br>
            <a:r>
              <a:rPr lang="uk-UA" dirty="0" smtClean="0">
                <a:solidFill>
                  <a:srgbClr val="F1B675"/>
                </a:solidFill>
                <a:latin typeface="Comic Sans MS" pitchFamily="66" charset="0"/>
                <a:ea typeface="Times New Roman" pitchFamily="18" charset="0"/>
                <a:cs typeface="Times New Roman" pitchFamily="18" charset="0"/>
              </a:rPr>
              <a:t>створюють чудові кольорові гамми.</a:t>
            </a:r>
            <a:endParaRPr lang="uk-UA" sz="1100" dirty="0" smtClean="0">
              <a:solidFill>
                <a:srgbClr val="F1B675"/>
              </a:solidFill>
              <a:latin typeface="Comic Sans MS" pitchFamily="66" charset="0"/>
              <a:cs typeface="Arial" pitchFamily="34" charset="0"/>
            </a:endParaRPr>
          </a:p>
        </p:txBody>
      </p:sp>
      <p:pic>
        <p:nvPicPr>
          <p:cNvPr id="23554" name="Picture 2" descr="C:\Users\user\Desktop\Ванюша\30d17bd14cc8f99790c318faf9b61a78_600x1000.jpg"/>
          <p:cNvPicPr>
            <a:picLocks noChangeAspect="1" noChangeArrowheads="1"/>
          </p:cNvPicPr>
          <p:nvPr/>
        </p:nvPicPr>
        <p:blipFill>
          <a:blip r:embed="rId2"/>
          <a:srcRect/>
          <a:stretch>
            <a:fillRect/>
          </a:stretch>
        </p:blipFill>
        <p:spPr bwMode="auto">
          <a:xfrm>
            <a:off x="6858015" y="3478981"/>
            <a:ext cx="1935957" cy="2581276"/>
          </a:xfrm>
          <a:prstGeom prst="rect">
            <a:avLst/>
          </a:prstGeom>
          <a:ln>
            <a:noFill/>
          </a:ln>
          <a:effectLst>
            <a:softEdge rad="112500"/>
          </a:effectLst>
        </p:spPr>
      </p:pic>
      <p:pic>
        <p:nvPicPr>
          <p:cNvPr id="23555" name="Picture 3" descr="C:\Users\user\Desktop\Ванюша\Sharovka.jpg"/>
          <p:cNvPicPr>
            <a:picLocks noChangeAspect="1" noChangeArrowheads="1"/>
          </p:cNvPicPr>
          <p:nvPr/>
        </p:nvPicPr>
        <p:blipFill>
          <a:blip r:embed="rId3"/>
          <a:srcRect/>
          <a:stretch>
            <a:fillRect/>
          </a:stretch>
        </p:blipFill>
        <p:spPr bwMode="auto">
          <a:xfrm>
            <a:off x="503201" y="4336237"/>
            <a:ext cx="6211939" cy="2101706"/>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500034" y="571480"/>
            <a:ext cx="4500562" cy="5847755"/>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uk-UA" sz="2200" i="0" u="none" strike="noStrike"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ea typeface="Times New Roman" pitchFamily="18" charset="0"/>
                <a:cs typeface="Times New Roman" pitchFamily="18" charset="0"/>
              </a:rPr>
              <a:t>У бальній залі палацу зберігся розпис, камін, деякі прикраси, паркет. За радянських часів зала була переобладнана під проведення зборів. На другому поверсі знаходиться блакитна зала з розписаною стелею та хорами для оркестру, мармуровими камінами, прикрашеними вазами. </a:t>
            </a:r>
            <a:endParaRPr kumimoji="0" lang="uk-UA" sz="2200" i="0" u="none" strike="noStrike"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uk-UA" sz="2200" i="0" u="none" strike="noStrike"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ea typeface="Times New Roman" pitchFamily="18" charset="0"/>
                <a:cs typeface="Times New Roman" pitchFamily="18" charset="0"/>
              </a:rPr>
              <a:t>Одночасно із розширенням палацу у кінці ХІХ ст. тривало активне упорядкування маєтку – тут були побудовані приміщення для проживання прислуги, а також стайні, манеж, місцева електростанція. </a:t>
            </a:r>
            <a:endParaRPr kumimoji="0" lang="uk-UA" sz="2200" i="0" u="none" strike="noStrike"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cs typeface="Arial" pitchFamily="34" charset="0"/>
            </a:endParaRPr>
          </a:p>
        </p:txBody>
      </p:sp>
      <p:pic>
        <p:nvPicPr>
          <p:cNvPr id="14337" name="Picture 1" descr="C:\Users\user\Desktop\Ванюша\sharovka5.jpg"/>
          <p:cNvPicPr>
            <a:picLocks noChangeAspect="1" noChangeArrowheads="1"/>
          </p:cNvPicPr>
          <p:nvPr/>
        </p:nvPicPr>
        <p:blipFill>
          <a:blip r:embed="rId2"/>
          <a:srcRect/>
          <a:stretch>
            <a:fillRect/>
          </a:stretch>
        </p:blipFill>
        <p:spPr bwMode="auto">
          <a:xfrm rot="5400000">
            <a:off x="4538382" y="1605230"/>
            <a:ext cx="4857784" cy="3647540"/>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214942" y="499191"/>
            <a:ext cx="3571900" cy="6001643"/>
          </a:xfrm>
          <a:prstGeom prst="rect">
            <a:avLst/>
          </a:prstGeom>
        </p:spPr>
        <p:txBody>
          <a:bodyPr wrap="square">
            <a:spAutoFit/>
          </a:bodyPr>
          <a:lstStyle/>
          <a:p>
            <a:pPr lvl="0" eaLnBrk="0" fontAlgn="base" hangingPunct="0">
              <a:spcBef>
                <a:spcPct val="0"/>
              </a:spcBef>
              <a:spcAft>
                <a:spcPct val="0"/>
              </a:spcAft>
            </a:pPr>
            <a:r>
              <a:rPr lang="uk-UA" sz="2400" dirty="0" smtClean="0">
                <a:solidFill>
                  <a:srgbClr val="92D050"/>
                </a:solidFill>
                <a:latin typeface="Comic Sans MS" pitchFamily="66" charset="0"/>
                <a:ea typeface="Times New Roman" pitchFamily="18" charset="0"/>
                <a:cs typeface="Times New Roman" pitchFamily="18" charset="0"/>
              </a:rPr>
              <a:t>У радянські роки влада вирішила розташувати тут лікарню для хворих на туберкульоз, зокрема для важких хворих із відкритими формами хвороби. Проте, після розміщення тут лікарні, у палац заходити не можна бо існує реальна небезпека захворіти. Власне тому палац реставрується вельми повільними темпами.  </a:t>
            </a:r>
            <a:endParaRPr lang="uk-UA" sz="2400" dirty="0" smtClean="0">
              <a:solidFill>
                <a:srgbClr val="92D050"/>
              </a:solidFill>
              <a:latin typeface="Comic Sans MS" pitchFamily="66" charset="0"/>
              <a:cs typeface="Arial" pitchFamily="34" charset="0"/>
            </a:endParaRPr>
          </a:p>
        </p:txBody>
      </p:sp>
      <p:pic>
        <p:nvPicPr>
          <p:cNvPr id="26626" name="Picture 2" descr="C:\Users\user\Desktop\Ванюша\7cdbea64b762816a9d3e11d097b5e24c_600x1000.jpg"/>
          <p:cNvPicPr>
            <a:picLocks noChangeAspect="1" noChangeArrowheads="1"/>
          </p:cNvPicPr>
          <p:nvPr/>
        </p:nvPicPr>
        <p:blipFill>
          <a:blip r:embed="rId2"/>
          <a:srcRect/>
          <a:stretch>
            <a:fillRect/>
          </a:stretch>
        </p:blipFill>
        <p:spPr bwMode="auto">
          <a:xfrm>
            <a:off x="285720" y="214290"/>
            <a:ext cx="2214578" cy="2952771"/>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26628" name="Picture 4" descr="C:\Users\user\Desktop\Шарівка. Парково-архітектурно-туберкульозна перлина Ольховських та Кеніга   Україна Інкогніта_files\shar_bud4.jpg"/>
          <p:cNvPicPr>
            <a:picLocks noChangeAspect="1" noChangeArrowheads="1"/>
          </p:cNvPicPr>
          <p:nvPr/>
        </p:nvPicPr>
        <p:blipFill>
          <a:blip r:embed="rId3"/>
          <a:srcRect/>
          <a:stretch>
            <a:fillRect/>
          </a:stretch>
        </p:blipFill>
        <p:spPr bwMode="auto">
          <a:xfrm>
            <a:off x="214282" y="4143380"/>
            <a:ext cx="3585460" cy="2551783"/>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26629" name="Picture 5" descr="C:\Users\user\Desktop\Шарівка. Парково-архітектурно-туберкульозна перлина Ольховських та Кеніга   Україна Інкогніта_files\shar_alt1.jpg"/>
          <p:cNvPicPr>
            <a:picLocks noChangeAspect="1" noChangeArrowheads="1"/>
          </p:cNvPicPr>
          <p:nvPr/>
        </p:nvPicPr>
        <p:blipFill>
          <a:blip r:embed="rId4" cstate="print"/>
          <a:srcRect/>
          <a:stretch>
            <a:fillRect/>
          </a:stretch>
        </p:blipFill>
        <p:spPr bwMode="auto">
          <a:xfrm>
            <a:off x="2714612" y="285728"/>
            <a:ext cx="2271252" cy="271464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26627" name="Picture 3" descr="C:\Users\user\Desktop\Ванюша\52e843b1734f87cecb3443bb6fad7d6e_600x1000.jpg"/>
          <p:cNvPicPr>
            <a:picLocks noChangeAspect="1" noChangeArrowheads="1"/>
          </p:cNvPicPr>
          <p:nvPr/>
        </p:nvPicPr>
        <p:blipFill>
          <a:blip r:embed="rId5"/>
          <a:srcRect/>
          <a:stretch>
            <a:fillRect/>
          </a:stretch>
        </p:blipFill>
        <p:spPr bwMode="auto">
          <a:xfrm>
            <a:off x="2071670" y="2786058"/>
            <a:ext cx="2190765" cy="164307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26630" name="Picture 6" descr="C:\Users\user\Desktop\Шарівка. Парково-архітектурно-туберкульозна перлина Ольховських та Кеніга   Україна Інкогніта_files\shar_oran1.jpg"/>
          <p:cNvPicPr>
            <a:picLocks noChangeAspect="1" noChangeArrowheads="1"/>
          </p:cNvPicPr>
          <p:nvPr/>
        </p:nvPicPr>
        <p:blipFill>
          <a:blip r:embed="rId6" cstate="print"/>
          <a:srcRect/>
          <a:stretch>
            <a:fillRect/>
          </a:stretch>
        </p:blipFill>
        <p:spPr bwMode="auto">
          <a:xfrm>
            <a:off x="3357554" y="4617836"/>
            <a:ext cx="1714512" cy="1906537"/>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214942" y="571480"/>
            <a:ext cx="3714744" cy="5632311"/>
          </a:xfrm>
          <a:prstGeom prst="rect">
            <a:avLst/>
          </a:prstGeom>
          <a:noFill/>
        </p:spPr>
        <p:txBody>
          <a:bodyPr wrap="square" rtlCol="0">
            <a:spAutoFit/>
          </a:bodyPr>
          <a:lstStyle/>
          <a:p>
            <a:pPr algn="ctr"/>
            <a:r>
              <a:rPr lang="uk-UA" sz="2000" b="1" dirty="0" smtClean="0">
                <a:solidFill>
                  <a:srgbClr val="EE9716"/>
                </a:solidFill>
                <a:effectLst>
                  <a:outerShdw blurRad="38100" dist="38100" dir="2700000" algn="tl">
                    <a:srgbClr val="000000">
                      <a:alpha val="43137"/>
                    </a:srgbClr>
                  </a:outerShdw>
                </a:effectLst>
                <a:latin typeface="Batang" pitchFamily="18" charset="-127"/>
                <a:ea typeface="Batang" pitchFamily="18" charset="-127"/>
              </a:rPr>
              <a:t>ПАЛАЦО-ПАРКОВИЙ КОМПЛЕКС –</a:t>
            </a:r>
            <a:r>
              <a:rPr lang="uk-UA" sz="2400" b="1" dirty="0" smtClean="0">
                <a:solidFill>
                  <a:srgbClr val="FF0000"/>
                </a:solidFill>
                <a:latin typeface="Batang" pitchFamily="18" charset="-127"/>
                <a:ea typeface="Batang" pitchFamily="18" charset="-127"/>
              </a:rPr>
              <a:t/>
            </a:r>
            <a:br>
              <a:rPr lang="uk-UA" sz="2400" b="1" dirty="0" smtClean="0">
                <a:solidFill>
                  <a:srgbClr val="FF0000"/>
                </a:solidFill>
                <a:latin typeface="Batang" pitchFamily="18" charset="-127"/>
                <a:ea typeface="Batang" pitchFamily="18" charset="-127"/>
              </a:rPr>
            </a:br>
            <a:r>
              <a:rPr lang="uk-UA" sz="2000" dirty="0" smtClean="0">
                <a:latin typeface="Batang" pitchFamily="18" charset="-127"/>
                <a:ea typeface="Batang" pitchFamily="18" charset="-127"/>
              </a:rPr>
              <a:t>масштабний ансамбль, елементами якого є палаци, парки, господарські і культові споруди. Поєднує в собі пам’ятки архітектури і садово-паркового мистецтва. В теперішній час </a:t>
            </a:r>
            <a:r>
              <a:rPr lang="uk-UA" sz="2000" dirty="0" err="1" smtClean="0">
                <a:latin typeface="Batang" pitchFamily="18" charset="-127"/>
                <a:ea typeface="Batang" pitchFamily="18" charset="-127"/>
              </a:rPr>
              <a:t>палацо-паркові</a:t>
            </a:r>
            <a:r>
              <a:rPr lang="uk-UA" sz="2000" dirty="0" smtClean="0">
                <a:latin typeface="Batang" pitchFamily="18" charset="-127"/>
                <a:ea typeface="Batang" pitchFamily="18" charset="-127"/>
              </a:rPr>
              <a:t> комплекси охороняються як історико-культурні пам’ятки, які використовуються з музейною метою і притягують велику кількість туристів.</a:t>
            </a:r>
            <a:endParaRPr lang="uk-UA" sz="2000" dirty="0">
              <a:latin typeface="Batang" pitchFamily="18" charset="-127"/>
              <a:ea typeface="Batang" pitchFamily="18" charset="-127"/>
            </a:endParaRPr>
          </a:p>
        </p:txBody>
      </p:sp>
      <p:pic>
        <p:nvPicPr>
          <p:cNvPr id="13313" name="Picture 1" descr="C:\Users\user\Desktop\Ванюша\________1__800x600_.jpg"/>
          <p:cNvPicPr>
            <a:picLocks noChangeAspect="1" noChangeArrowheads="1"/>
          </p:cNvPicPr>
          <p:nvPr/>
        </p:nvPicPr>
        <p:blipFill>
          <a:blip r:embed="rId2"/>
          <a:srcRect/>
          <a:stretch>
            <a:fillRect/>
          </a:stretch>
        </p:blipFill>
        <p:spPr bwMode="auto">
          <a:xfrm rot="21353619">
            <a:off x="959515" y="353674"/>
            <a:ext cx="4000528" cy="300039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3314" name="Picture 2" descr="C:\Users\user\Desktop\Ванюша\a49f73ede30aaf94aea085951a32e17f_600x1000.jpg"/>
          <p:cNvPicPr>
            <a:picLocks noChangeAspect="1" noChangeArrowheads="1"/>
          </p:cNvPicPr>
          <p:nvPr/>
        </p:nvPicPr>
        <p:blipFill>
          <a:blip r:embed="rId3"/>
          <a:srcRect/>
          <a:stretch>
            <a:fillRect/>
          </a:stretch>
        </p:blipFill>
        <p:spPr bwMode="auto">
          <a:xfrm rot="536298">
            <a:off x="155354" y="3003740"/>
            <a:ext cx="2976579" cy="223243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3315" name="Picture 3" descr="C:\Users\user\Desktop\Ванюша\voronc_palace113.jpg"/>
          <p:cNvPicPr>
            <a:picLocks noChangeAspect="1" noChangeArrowheads="1"/>
          </p:cNvPicPr>
          <p:nvPr/>
        </p:nvPicPr>
        <p:blipFill>
          <a:blip r:embed="rId4"/>
          <a:srcRect/>
          <a:stretch>
            <a:fillRect/>
          </a:stretch>
        </p:blipFill>
        <p:spPr bwMode="auto">
          <a:xfrm rot="21430295">
            <a:off x="2643174" y="4282462"/>
            <a:ext cx="2793383" cy="209503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C:\Users\user\Desktop\Ванюша\1271621096_0.jpg"/>
          <p:cNvPicPr>
            <a:picLocks noChangeAspect="1" noChangeArrowheads="1"/>
          </p:cNvPicPr>
          <p:nvPr/>
        </p:nvPicPr>
        <p:blipFill>
          <a:blip r:embed="rId2"/>
          <a:srcRect/>
          <a:stretch>
            <a:fillRect/>
          </a:stretch>
        </p:blipFill>
        <p:spPr bwMode="auto">
          <a:xfrm>
            <a:off x="214282" y="214290"/>
            <a:ext cx="8572560" cy="6115092"/>
          </a:xfrm>
          <a:prstGeom prst="rect">
            <a:avLst/>
          </a:prstGeom>
          <a:ln>
            <a:noFill/>
          </a:ln>
          <a:effectLst>
            <a:outerShdw blurRad="292100" dist="139700" dir="2700000" algn="tl" rotWithShape="0">
              <a:srgbClr val="333333">
                <a:alpha val="65000"/>
              </a:srgbClr>
            </a:outerShdw>
          </a:effectLst>
        </p:spPr>
      </p:pic>
      <p:sp>
        <p:nvSpPr>
          <p:cNvPr id="2" name="TextBox 1"/>
          <p:cNvSpPr txBox="1"/>
          <p:nvPr/>
        </p:nvSpPr>
        <p:spPr>
          <a:xfrm>
            <a:off x="642910" y="4786322"/>
            <a:ext cx="6357982" cy="1862048"/>
          </a:xfrm>
          <a:prstGeom prst="rect">
            <a:avLst/>
          </a:prstGeom>
          <a:ln>
            <a:noFill/>
          </a:ln>
          <a:effectLst/>
          <a:scene3d>
            <a:camera prst="orthographicFront">
              <a:rot lat="0" lon="0" rev="0"/>
            </a:camera>
            <a:lightRig rig="chilly" dir="t">
              <a:rot lat="0" lon="0" rev="18480000"/>
            </a:lightRig>
          </a:scene3d>
          <a:sp3d prstMaterial="clear">
            <a:bevelT h="63500"/>
          </a:sp3d>
        </p:spPr>
        <p:style>
          <a:lnRef idx="3">
            <a:schemeClr val="lt1"/>
          </a:lnRef>
          <a:fillRef idx="1">
            <a:schemeClr val="accent2"/>
          </a:fillRef>
          <a:effectRef idx="1">
            <a:schemeClr val="accent2"/>
          </a:effectRef>
          <a:fontRef idx="minor">
            <a:schemeClr val="lt1"/>
          </a:fontRef>
        </p:style>
        <p:txBody>
          <a:bodyPr wrap="square" rtlCol="0">
            <a:spAutoFit/>
          </a:bodyPr>
          <a:lstStyle/>
          <a:p>
            <a:r>
              <a:rPr lang="uk-UA" sz="11500" b="1" i="1" dirty="0" err="1"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Шарівка</a:t>
            </a:r>
            <a:endParaRPr lang="uk-UA" sz="11500" b="1" i="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C:\Users\user\Desktop\Безымянный.jpg"/>
          <p:cNvPicPr>
            <a:picLocks noChangeAspect="1" noChangeArrowheads="1"/>
          </p:cNvPicPr>
          <p:nvPr/>
        </p:nvPicPr>
        <p:blipFill>
          <a:blip r:embed="rId2"/>
          <a:srcRect/>
          <a:stretch>
            <a:fillRect/>
          </a:stretch>
        </p:blipFill>
        <p:spPr bwMode="auto">
          <a:xfrm>
            <a:off x="214282" y="357166"/>
            <a:ext cx="8724900" cy="521497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 name="TextBox 2"/>
          <p:cNvSpPr txBox="1"/>
          <p:nvPr/>
        </p:nvSpPr>
        <p:spPr>
          <a:xfrm>
            <a:off x="642910" y="4786322"/>
            <a:ext cx="6357982" cy="1862048"/>
          </a:xfrm>
          <a:prstGeom prst="rect">
            <a:avLst/>
          </a:prstGeom>
          <a:ln>
            <a:noFill/>
          </a:ln>
          <a:effectLst/>
          <a:scene3d>
            <a:camera prst="orthographicFront">
              <a:rot lat="0" lon="0" rev="0"/>
            </a:camera>
            <a:lightRig rig="chilly" dir="t">
              <a:rot lat="0" lon="0" rev="18480000"/>
            </a:lightRig>
          </a:scene3d>
          <a:sp3d prstMaterial="clear">
            <a:bevelT h="63500"/>
          </a:sp3d>
        </p:spPr>
        <p:style>
          <a:lnRef idx="3">
            <a:schemeClr val="lt1"/>
          </a:lnRef>
          <a:fillRef idx="1">
            <a:schemeClr val="accent2"/>
          </a:fillRef>
          <a:effectRef idx="1">
            <a:schemeClr val="accent2"/>
          </a:effectRef>
          <a:fontRef idx="minor">
            <a:schemeClr val="lt1"/>
          </a:fontRef>
        </p:style>
        <p:txBody>
          <a:bodyPr wrap="square" rtlCol="0">
            <a:spAutoFit/>
          </a:bodyPr>
          <a:lstStyle/>
          <a:p>
            <a:r>
              <a:rPr lang="uk-UA" sz="11500" b="1" i="1" dirty="0" err="1"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Шарівка</a:t>
            </a:r>
            <a:endParaRPr lang="uk-UA" sz="11500" b="1" i="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71472" y="428604"/>
            <a:ext cx="7643866" cy="224676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uk-UA" sz="2800" dirty="0" smtClean="0">
                <a:latin typeface="Monotype Corsiva" pitchFamily="66" charset="0"/>
              </a:rPr>
              <a:t>Цей палац у готичному стилі був побудований на початку ХІХ століття німецьким цукрозаводчиком Кеннігом у с. Шарівка Богодуховського району Харківської області. Місцеві </a:t>
            </a:r>
            <a:r>
              <a:rPr lang="uk-UA" sz="2800" dirty="0" smtClean="0">
                <a:latin typeface="Monotype Corsiva" pitchFamily="66" charset="0"/>
              </a:rPr>
              <a:t> жителі </a:t>
            </a:r>
            <a:r>
              <a:rPr lang="uk-UA" sz="2800" dirty="0" smtClean="0">
                <a:latin typeface="Monotype Corsiva" pitchFamily="66" charset="0"/>
              </a:rPr>
              <a:t>досі називають його Цукровим... </a:t>
            </a:r>
            <a:endParaRPr lang="uk-UA" sz="2800" dirty="0">
              <a:latin typeface="Monotype Corsiva" pitchFamily="66" charset="0"/>
            </a:endParaRPr>
          </a:p>
        </p:txBody>
      </p:sp>
      <p:pic>
        <p:nvPicPr>
          <p:cNvPr id="18433" name="Picture 1" descr="C:\Users\user\Desktop\Ванюша\a274263d1e017e4b56d6987ea1d897ce_600x1000.jpg"/>
          <p:cNvPicPr>
            <a:picLocks noChangeAspect="1" noChangeArrowheads="1"/>
          </p:cNvPicPr>
          <p:nvPr/>
        </p:nvPicPr>
        <p:blipFill>
          <a:blip r:embed="rId2"/>
          <a:srcRect/>
          <a:stretch>
            <a:fillRect/>
          </a:stretch>
        </p:blipFill>
        <p:spPr bwMode="auto">
          <a:xfrm>
            <a:off x="785786" y="3214686"/>
            <a:ext cx="6143668" cy="3135831"/>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285720" y="303513"/>
            <a:ext cx="3714776" cy="6340197"/>
          </a:xfrm>
          <a:prstGeom prst="rect">
            <a:avLst/>
          </a:prstGeom>
          <a:ln>
            <a:noFill/>
          </a:ln>
          <a:effectLst/>
          <a:scene3d>
            <a:camera prst="orthographicFront">
              <a:rot lat="0" lon="0" rev="0"/>
            </a:camera>
            <a:lightRig rig="chilly" dir="t">
              <a:rot lat="0" lon="0" rev="18480000"/>
            </a:lightRig>
          </a:scene3d>
          <a:sp3d prstMaterial="clear">
            <a:bevelT h="63500"/>
          </a:sp3d>
        </p:spPr>
        <p:style>
          <a:lnRef idx="0">
            <a:schemeClr val="dk1"/>
          </a:lnRef>
          <a:fillRef idx="3">
            <a:schemeClr val="dk1"/>
          </a:fillRef>
          <a:effectRef idx="3">
            <a:schemeClr val="dk1"/>
          </a:effectRef>
          <a:fontRef idx="minor">
            <a:schemeClr val="lt1"/>
          </a:fontRef>
        </p:style>
        <p:txBody>
          <a:bodyPr wrap="square">
            <a:spAutoFit/>
          </a:bodyPr>
          <a:lstStyle/>
          <a:p>
            <a:r>
              <a:rPr lang="uk-UA" sz="2400" b="1" i="1" dirty="0" smtClean="0">
                <a:solidFill>
                  <a:schemeClr val="tx1"/>
                </a:solidFill>
                <a:latin typeface="Bookman Old Style" pitchFamily="18" charset="0"/>
              </a:rPr>
              <a:t>Історія створення палацу в Шарівці</a:t>
            </a:r>
          </a:p>
          <a:p>
            <a:r>
              <a:rPr lang="uk-UA" dirty="0" smtClean="0">
                <a:solidFill>
                  <a:schemeClr val="tx1"/>
                </a:solidFill>
                <a:latin typeface="Century Gothic" pitchFamily="34" charset="0"/>
              </a:rPr>
              <a:t/>
            </a:r>
            <a:br>
              <a:rPr lang="uk-UA" dirty="0" smtClean="0">
                <a:solidFill>
                  <a:schemeClr val="tx1"/>
                </a:solidFill>
                <a:latin typeface="Century Gothic" pitchFamily="34" charset="0"/>
              </a:rPr>
            </a:br>
            <a:r>
              <a:rPr lang="uk-UA" sz="2000" dirty="0" smtClean="0">
                <a:solidFill>
                  <a:schemeClr val="tx1"/>
                </a:solidFill>
                <a:latin typeface="Century Gothic" pitchFamily="34" charset="0"/>
              </a:rPr>
              <a:t>У 1670 році осавул Матвій </a:t>
            </a:r>
            <a:r>
              <a:rPr lang="uk-UA" sz="2000" dirty="0" err="1" smtClean="0">
                <a:solidFill>
                  <a:schemeClr val="tx1"/>
                </a:solidFill>
                <a:latin typeface="Century Gothic" pitchFamily="34" charset="0"/>
              </a:rPr>
              <a:t>Шарий</a:t>
            </a:r>
            <a:r>
              <a:rPr lang="uk-UA" sz="2000" dirty="0" smtClean="0">
                <a:solidFill>
                  <a:schemeClr val="tx1"/>
                </a:solidFill>
                <a:latin typeface="Century Gothic" pitchFamily="34" charset="0"/>
              </a:rPr>
              <a:t> купує луги поблизу річки </a:t>
            </a:r>
            <a:r>
              <a:rPr lang="uk-UA" sz="2000" dirty="0" err="1" smtClean="0">
                <a:solidFill>
                  <a:schemeClr val="tx1"/>
                </a:solidFill>
                <a:latin typeface="Century Gothic" pitchFamily="34" charset="0"/>
              </a:rPr>
              <a:t>Мерчик</a:t>
            </a:r>
            <a:r>
              <a:rPr lang="uk-UA" sz="2000" dirty="0" smtClean="0">
                <a:solidFill>
                  <a:schemeClr val="tx1"/>
                </a:solidFill>
                <a:latin typeface="Century Gothic" pitchFamily="34" charset="0"/>
              </a:rPr>
              <a:t>. Засновує тут хутір, який отримує його ім'я. У 1836 році вже новий власник - П.Ольховський </a:t>
            </a:r>
            <a:r>
              <a:rPr lang="uk-UA" sz="2000" dirty="0" err="1" smtClean="0">
                <a:solidFill>
                  <a:schemeClr val="tx1"/>
                </a:solidFill>
                <a:latin typeface="Century Gothic" pitchFamily="34" charset="0"/>
              </a:rPr>
              <a:t>-розпочинає</a:t>
            </a:r>
            <a:r>
              <a:rPr lang="uk-UA" sz="2000" dirty="0" smtClean="0">
                <a:solidFill>
                  <a:schemeClr val="tx1"/>
                </a:solidFill>
                <a:latin typeface="Century Gothic" pitchFamily="34" charset="0"/>
              </a:rPr>
              <a:t> будувати тут маєток. Маєток було вирішено звести на лівому схилі двокілометрової балки. Однак, невдовзі власник програє його в карти німцю </a:t>
            </a:r>
            <a:r>
              <a:rPr lang="uk-UA" sz="2000" dirty="0" err="1" smtClean="0">
                <a:solidFill>
                  <a:schemeClr val="tx1"/>
                </a:solidFill>
                <a:latin typeface="Century Gothic" pitchFamily="34" charset="0"/>
              </a:rPr>
              <a:t>Христіану</a:t>
            </a:r>
            <a:r>
              <a:rPr lang="uk-UA" sz="2000" dirty="0" smtClean="0">
                <a:solidFill>
                  <a:schemeClr val="tx1"/>
                </a:solidFill>
                <a:latin typeface="Century Gothic" pitchFamily="34" charset="0"/>
              </a:rPr>
              <a:t> </a:t>
            </a:r>
            <a:r>
              <a:rPr lang="uk-UA" sz="2000" dirty="0" err="1" smtClean="0">
                <a:solidFill>
                  <a:schemeClr val="tx1"/>
                </a:solidFill>
                <a:latin typeface="Century Gothic" pitchFamily="34" charset="0"/>
              </a:rPr>
              <a:t>Гебенштрейну</a:t>
            </a:r>
            <a:r>
              <a:rPr lang="uk-UA" sz="2000" dirty="0" smtClean="0">
                <a:solidFill>
                  <a:schemeClr val="tx1"/>
                </a:solidFill>
                <a:latin typeface="Century Gothic" pitchFamily="34" charset="0"/>
              </a:rPr>
              <a:t>. Вже у 1869р. в Шарівці були винокурня, паровий млин, палац і пейзажний парк.</a:t>
            </a:r>
            <a:endParaRPr lang="uk-UA" sz="2000" dirty="0">
              <a:solidFill>
                <a:schemeClr val="tx1"/>
              </a:solidFill>
              <a:latin typeface="Century Gothic" pitchFamily="34" charset="0"/>
            </a:endParaRPr>
          </a:p>
        </p:txBody>
      </p:sp>
      <p:pic>
        <p:nvPicPr>
          <p:cNvPr id="17409" name="Picture 1" descr="C:\Users\user\Desktop\Ванюша\sharovka3.jpg"/>
          <p:cNvPicPr>
            <a:picLocks noChangeAspect="1" noChangeArrowheads="1"/>
          </p:cNvPicPr>
          <p:nvPr/>
        </p:nvPicPr>
        <p:blipFill>
          <a:blip r:embed="rId2"/>
          <a:srcRect/>
          <a:stretch>
            <a:fillRect/>
          </a:stretch>
        </p:blipFill>
        <p:spPr bwMode="auto">
          <a:xfrm>
            <a:off x="4286248" y="245082"/>
            <a:ext cx="4572032" cy="6327190"/>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C:\Users\user\Desktop\Ванюша\shar_palats3.jpg"/>
          <p:cNvPicPr>
            <a:picLocks noChangeAspect="1" noChangeArrowheads="1"/>
          </p:cNvPicPr>
          <p:nvPr/>
        </p:nvPicPr>
        <p:blipFill>
          <a:blip r:embed="rId2"/>
          <a:srcRect/>
          <a:stretch>
            <a:fillRect/>
          </a:stretch>
        </p:blipFill>
        <p:spPr bwMode="auto">
          <a:xfrm>
            <a:off x="285720" y="160710"/>
            <a:ext cx="8643998" cy="6482999"/>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C:\Users\user\Desktop\Ванюша\shar_bud1.jpg"/>
          <p:cNvPicPr>
            <a:picLocks noChangeAspect="1" noChangeArrowheads="1"/>
          </p:cNvPicPr>
          <p:nvPr/>
        </p:nvPicPr>
        <p:blipFill>
          <a:blip r:embed="rId2"/>
          <a:srcRect/>
          <a:stretch>
            <a:fillRect/>
          </a:stretch>
        </p:blipFill>
        <p:spPr bwMode="auto">
          <a:xfrm>
            <a:off x="142844" y="92848"/>
            <a:ext cx="6715171" cy="443201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22531" name="Picture 3" descr="C:\Users\user\Desktop\Ванюша\shar_mist1.jpg"/>
          <p:cNvPicPr>
            <a:picLocks noChangeAspect="1" noChangeArrowheads="1"/>
          </p:cNvPicPr>
          <p:nvPr/>
        </p:nvPicPr>
        <p:blipFill>
          <a:blip r:embed="rId3"/>
          <a:srcRect/>
          <a:stretch>
            <a:fillRect/>
          </a:stretch>
        </p:blipFill>
        <p:spPr bwMode="auto">
          <a:xfrm>
            <a:off x="4023560" y="3143248"/>
            <a:ext cx="4977596" cy="344811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1" descr="C:\Users\user\Desktop\Ванюша\a274263d1e017e4b56d6987ea1d897ce_600x1000.jpg"/>
          <p:cNvPicPr>
            <a:picLocks noChangeAspect="1" noChangeArrowheads="1"/>
          </p:cNvPicPr>
          <p:nvPr/>
        </p:nvPicPr>
        <p:blipFill>
          <a:blip r:embed="rId2"/>
          <a:srcRect/>
          <a:stretch>
            <a:fillRect/>
          </a:stretch>
        </p:blipFill>
        <p:spPr bwMode="auto">
          <a:xfrm>
            <a:off x="472332" y="928670"/>
            <a:ext cx="8957452" cy="4572032"/>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2" name="Прямоугольник 1"/>
          <p:cNvSpPr/>
          <p:nvPr/>
        </p:nvSpPr>
        <p:spPr>
          <a:xfrm>
            <a:off x="3357586" y="2673392"/>
            <a:ext cx="6072198" cy="3970318"/>
          </a:xfrm>
          <a:prstGeom prst="rect">
            <a:avLst/>
          </a:prstGeom>
          <a:ln>
            <a:noFill/>
          </a:ln>
          <a:effectLst/>
          <a:scene3d>
            <a:camera prst="orthographicFront">
              <a:rot lat="0" lon="0" rev="0"/>
            </a:camera>
            <a:lightRig rig="chilly" dir="t">
              <a:rot lat="0" lon="0" rev="18480000"/>
            </a:lightRig>
          </a:scene3d>
          <a:sp3d prstMaterial="clear">
            <a:bevelT h="63500"/>
          </a:sp3d>
        </p:spPr>
        <p:style>
          <a:lnRef idx="2">
            <a:schemeClr val="dk1"/>
          </a:lnRef>
          <a:fillRef idx="1">
            <a:schemeClr val="lt1"/>
          </a:fillRef>
          <a:effectRef idx="0">
            <a:schemeClr val="dk1"/>
          </a:effectRef>
          <a:fontRef idx="minor">
            <a:schemeClr val="dk1"/>
          </a:fontRef>
        </p:style>
        <p:txBody>
          <a:bodyPr wrap="square">
            <a:spAutoFit/>
          </a:bodyPr>
          <a:lstStyle/>
          <a:p>
            <a:r>
              <a:rPr lang="uk-UA" sz="3600" b="1" dirty="0" smtClean="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rPr>
              <a:t>Західна </a:t>
            </a:r>
            <a:r>
              <a:rPr lang="uk-UA" sz="3600"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rPr>
              <a:t>частина палацу на поч. ХІХ ст., а також центральна - з двома баштами в готичному стилі була зведена наступним власником територій - Леопольдом </a:t>
            </a:r>
            <a:r>
              <a:rPr lang="uk-UA" sz="3600" b="1" dirty="0" err="1" smtClean="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rPr>
              <a:t>Кеннігом</a:t>
            </a:r>
            <a:r>
              <a:rPr lang="uk-UA" sz="3600" b="1" dirty="0" smtClean="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rPr>
              <a:t>.</a:t>
            </a:r>
            <a:endParaRPr lang="uk-UA" sz="3600"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Другая 2">
      <a:dk1>
        <a:srgbClr val="FFFFFF"/>
      </a:dk1>
      <a:lt1>
        <a:srgbClr val="000000"/>
      </a:lt1>
      <a:dk2>
        <a:srgbClr val="000000"/>
      </a:dk2>
      <a:lt2>
        <a:srgbClr val="000000"/>
      </a:lt2>
      <a:accent1>
        <a:srgbClr val="000000"/>
      </a:accent1>
      <a:accent2>
        <a:srgbClr val="000000"/>
      </a:accent2>
      <a:accent3>
        <a:srgbClr val="000000"/>
      </a:accent3>
      <a:accent4>
        <a:srgbClr val="000000"/>
      </a:accent4>
      <a:accent5>
        <a:srgbClr val="000000"/>
      </a:accent5>
      <a:accent6>
        <a:srgbClr val="000000"/>
      </a:accent6>
      <a:hlink>
        <a:srgbClr val="000000"/>
      </a:hlink>
      <a:folHlink>
        <a:srgbClr val="0000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262</TotalTime>
  <Words>275</Words>
  <Application>Microsoft Office PowerPoint</Application>
  <PresentationFormat>Экран (4:3)</PresentationFormat>
  <Paragraphs>15</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Палацово-парковий комплекс</dc:title>
  <dc:creator>Оксана Коржевська</dc:creator>
  <cp:lastModifiedBy>VIKTOR</cp:lastModifiedBy>
  <cp:revision>31</cp:revision>
  <dcterms:created xsi:type="dcterms:W3CDTF">2013-11-07T15:11:18Z</dcterms:created>
  <dcterms:modified xsi:type="dcterms:W3CDTF">2014-11-04T03:30:02Z</dcterms:modified>
</cp:coreProperties>
</file>